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Slab"/>
      <p:regular r:id="rId16"/>
      <p:bold r:id="rId17"/>
    </p:embeddedFont>
    <p:embeddedFont>
      <p:font typeface="Roboto"/>
      <p:regular r:id="rId18"/>
      <p:bold r:id="rId19"/>
      <p:italic r:id="rId20"/>
      <p:boldItalic r:id="rId21"/>
    </p:embeddedFont>
    <p:embeddedFont>
      <p:font typeface="Roboto Condensed"/>
      <p:regular r:id="rId22"/>
      <p:bold r:id="rId23"/>
      <p:italic r:id="rId24"/>
      <p:boldItalic r:id="rId25"/>
    </p:embeddedFont>
    <p:embeddedFont>
      <p:font typeface="Gill Sans"/>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RobotoCondensed-regular.fntdata"/><Relationship Id="rId21" Type="http://schemas.openxmlformats.org/officeDocument/2006/relationships/font" Target="fonts/Roboto-boldItalic.fntdata"/><Relationship Id="rId24" Type="http://schemas.openxmlformats.org/officeDocument/2006/relationships/font" Target="fonts/RobotoCondensed-italic.fntdata"/><Relationship Id="rId23" Type="http://schemas.openxmlformats.org/officeDocument/2006/relationships/font" Target="fonts/RobotoCondense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regular.fntdata"/><Relationship Id="rId25" Type="http://schemas.openxmlformats.org/officeDocument/2006/relationships/font" Target="fonts/RobotoCondensed-boldItalic.fntdata"/><Relationship Id="rId27"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bold.fntdata"/><Relationship Id="rId16" Type="http://schemas.openxmlformats.org/officeDocument/2006/relationships/font" Target="fonts/RobotoSlab-regular.fntdata"/><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0d310452c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0d310452c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aa64a39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faa64a39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bebf403b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bebf403b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d310452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d310452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d310452c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d310452c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0d310452c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0d310452c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0d310452c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0d310452c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d310452c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d310452c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d310452c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0d310452c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24" name="Google Shape;24;p3"/>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5" name="Shape 25"/>
        <p:cNvGrpSpPr/>
        <p:nvPr/>
      </p:nvGrpSpPr>
      <p:grpSpPr>
        <a:xfrm>
          <a:off x="0" y="0"/>
          <a:ext cx="0" cy="0"/>
          <a:chOff x="0" y="0"/>
          <a:chExt cx="0" cy="0"/>
        </a:xfrm>
      </p:grpSpPr>
      <p:sp>
        <p:nvSpPr>
          <p:cNvPr id="26" name="Google Shape;26;p4"/>
          <p:cNvSpPr txBox="1"/>
          <p:nvPr>
            <p:ph type="title"/>
          </p:nvPr>
        </p:nvSpPr>
        <p:spPr>
          <a:xfrm>
            <a:off x="364950" y="197775"/>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32" name="Google Shape;32;p4"/>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41" name="Google Shape;41;p5"/>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pic>
        <p:nvPicPr>
          <p:cNvPr id="42" name="Google Shape;42;p5"/>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6"/>
          <p:cNvSpPr txBox="1"/>
          <p:nvPr>
            <p:ph idx="1" type="body"/>
          </p:nvPr>
        </p:nvSpPr>
        <p:spPr>
          <a:xfrm>
            <a:off x="311700" y="100007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
        <p:nvSpPr>
          <p:cNvPr id="52" name="Google Shape;52;p6"/>
          <p:cNvSpPr txBox="1"/>
          <p:nvPr>
            <p:ph idx="2" type="body"/>
          </p:nvPr>
        </p:nvSpPr>
        <p:spPr>
          <a:xfrm>
            <a:off x="4635275" y="97502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53" name="Google Shape;53;p6"/>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8"/>
          <p:cNvSpPr txBox="1"/>
          <p:nvPr>
            <p:ph type="title"/>
          </p:nvPr>
        </p:nvSpPr>
        <p:spPr>
          <a:xfrm>
            <a:off x="5144100" y="175650"/>
            <a:ext cx="39999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
        <p:nvSpPr>
          <p:cNvPr id="61" name="Google Shape;61;p8"/>
          <p:cNvSpPr txBox="1"/>
          <p:nvPr>
            <p:ph idx="1"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pic>
        <p:nvPicPr>
          <p:cNvPr id="62" name="Google Shape;62;p8"/>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63" name="Shape 63"/>
        <p:cNvGrpSpPr/>
        <p:nvPr/>
      </p:nvGrpSpPr>
      <p:grpSpPr>
        <a:xfrm>
          <a:off x="0" y="0"/>
          <a:ext cx="0" cy="0"/>
          <a:chOff x="0" y="0"/>
          <a:chExt cx="0" cy="0"/>
        </a:xfrm>
      </p:grpSpPr>
      <p:sp>
        <p:nvSpPr>
          <p:cNvPr id="64" name="Google Shape;64;p9"/>
          <p:cNvSpPr txBox="1"/>
          <p:nvPr>
            <p:ph type="title"/>
          </p:nvPr>
        </p:nvSpPr>
        <p:spPr>
          <a:xfrm>
            <a:off x="341425" y="117600"/>
            <a:ext cx="39999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9"/>
          <p:cNvSpPr txBox="1"/>
          <p:nvPr>
            <p:ph idx="1" type="body"/>
          </p:nvPr>
        </p:nvSpPr>
        <p:spPr>
          <a:xfrm>
            <a:off x="410725" y="12468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sp>
        <p:nvSpPr>
          <p:cNvPr id="67" name="Google Shape;67;p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71" name="Google Shape;71;p9"/>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4" name="Google Shape;74;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666666"/>
              </a:buClr>
              <a:buSzPts val="1800"/>
              <a:buChar char="●"/>
              <a:defRPr>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76" name="Google Shape;7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apartments.com/blog" TargetMode="External"/><Relationship Id="rId4" Type="http://schemas.openxmlformats.org/officeDocument/2006/relationships/hyperlink" Target="https://www.allstate.com/tr/renters-insurance/different-types-of-apartments.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0" y="336925"/>
            <a:ext cx="7893000" cy="157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Renting Your Own Apartment</a:t>
            </a:r>
            <a:endParaRPr b="1"/>
          </a:p>
        </p:txBody>
      </p:sp>
      <p:sp>
        <p:nvSpPr>
          <p:cNvPr id="91" name="Google Shape;91;p12"/>
          <p:cNvSpPr txBox="1"/>
          <p:nvPr>
            <p:ph idx="1" type="subTitle"/>
          </p:nvPr>
        </p:nvSpPr>
        <p:spPr>
          <a:xfrm>
            <a:off x="579450" y="2133350"/>
            <a:ext cx="7893000" cy="1238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68" name="Google Shape;168;p21"/>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Renting Your Own Apartment</a:t>
            </a:r>
            <a:endParaRPr sz="1000"/>
          </a:p>
        </p:txBody>
      </p:sp>
      <p:sp>
        <p:nvSpPr>
          <p:cNvPr id="169" name="Google Shape;169;p21"/>
          <p:cNvSpPr txBox="1"/>
          <p:nvPr/>
        </p:nvSpPr>
        <p:spPr>
          <a:xfrm>
            <a:off x="533325" y="1149375"/>
            <a:ext cx="8253000" cy="255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rgbClr val="FF0000"/>
                </a:solidFill>
                <a:latin typeface="Gill Sans"/>
                <a:ea typeface="Gill Sans"/>
                <a:cs typeface="Gill Sans"/>
                <a:sym typeface="Gill Sans"/>
              </a:rPr>
              <a:t>Links for more information</a:t>
            </a:r>
            <a:endParaRPr>
              <a:solidFill>
                <a:schemeClr val="dk1"/>
              </a:solidFill>
            </a:endParaRPr>
          </a:p>
          <a:p>
            <a:pPr indent="0" lvl="0" marL="0" rtl="0" algn="ctr">
              <a:spcBef>
                <a:spcPts val="0"/>
              </a:spcBef>
              <a:spcAft>
                <a:spcPts val="0"/>
              </a:spcAft>
              <a:buNone/>
            </a:pPr>
            <a:r>
              <a:rPr lang="en" sz="1800" u="sng">
                <a:solidFill>
                  <a:schemeClr val="hlink"/>
                </a:solidFill>
                <a:latin typeface="Gill Sans"/>
                <a:ea typeface="Gill Sans"/>
                <a:cs typeface="Gill Sans"/>
                <a:sym typeface="Gill Sans"/>
                <a:hlinkClick r:id="rId3"/>
              </a:rPr>
              <a:t>https://www.apartments.com/blog</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rPr lang="en" sz="1800" u="sng">
                <a:solidFill>
                  <a:schemeClr val="hlink"/>
                </a:solidFill>
                <a:latin typeface="Gill Sans"/>
                <a:ea typeface="Gill Sans"/>
                <a:cs typeface="Gill Sans"/>
                <a:sym typeface="Gill Sans"/>
                <a:hlinkClick r:id="rId4"/>
              </a:rPr>
              <a:t>https://www.allstate.com/tr/renters-insurance/different-types-of-apartments.aspx</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In the comments sections, please answer the following question: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Why would it be a good idea to get a one month lease? </a:t>
            </a:r>
            <a:endParaRPr sz="2400">
              <a:solidFill>
                <a:schemeClr val="dk1"/>
              </a:solidFill>
              <a:latin typeface="Gill Sans"/>
              <a:ea typeface="Gill Sans"/>
              <a:cs typeface="Gill Sans"/>
              <a:sym typeface="Gill Sans"/>
            </a:endParaRPr>
          </a:p>
        </p:txBody>
      </p:sp>
      <p:sp>
        <p:nvSpPr>
          <p:cNvPr id="170" name="Google Shape;170;p21"/>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lang="en"/>
              <a:t>Upcoming Events</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4103975" y="151125"/>
            <a:ext cx="4854300" cy="4992300"/>
          </a:xfrm>
          <a:prstGeom prst="rect">
            <a:avLst/>
          </a:prstGeom>
        </p:spPr>
        <p:txBody>
          <a:bodyPr anchorCtr="0" anchor="ctr" bIns="91425" lIns="91425" spcFirstLastPara="1" rIns="91425" wrap="square" tIns="91425">
            <a:normAutofit/>
          </a:bodyPr>
          <a:lstStyle/>
          <a:p>
            <a:pPr indent="0" lvl="0" marL="0" rtl="0" algn="l">
              <a:lnSpc>
                <a:spcPct val="150000"/>
              </a:lnSpc>
              <a:spcBef>
                <a:spcPts val="0"/>
              </a:spcBef>
              <a:spcAft>
                <a:spcPts val="0"/>
              </a:spcAft>
              <a:buNone/>
            </a:pPr>
            <a:r>
              <a:t/>
            </a:r>
            <a:endParaRPr b="1" sz="7700">
              <a:solidFill>
                <a:srgbClr val="981A31"/>
              </a:solidFill>
            </a:endParaRPr>
          </a:p>
          <a:p>
            <a:pPr indent="0" lvl="0" marL="0" rtl="0" algn="ctr">
              <a:lnSpc>
                <a:spcPct val="100000"/>
              </a:lnSpc>
              <a:spcBef>
                <a:spcPts val="1200"/>
              </a:spcBef>
              <a:spcAft>
                <a:spcPts val="0"/>
              </a:spcAft>
              <a:buNone/>
            </a:pPr>
            <a:r>
              <a:t/>
            </a:r>
            <a:endParaRPr b="1" sz="7700">
              <a:solidFill>
                <a:srgbClr val="00FF00"/>
              </a:solidFill>
            </a:endParaRPr>
          </a:p>
          <a:p>
            <a:pPr indent="0" lvl="0" marL="457200" rtl="0" algn="ctr">
              <a:lnSpc>
                <a:spcPct val="100000"/>
              </a:lnSpc>
              <a:spcBef>
                <a:spcPts val="1200"/>
              </a:spcBef>
              <a:spcAft>
                <a:spcPts val="1200"/>
              </a:spcAft>
              <a:buNone/>
            </a:pPr>
            <a:r>
              <a:t/>
            </a:r>
            <a:endParaRPr b="1" sz="2000">
              <a:solidFill>
                <a:srgbClr val="00689D"/>
              </a:solidFill>
            </a:endParaRPr>
          </a:p>
        </p:txBody>
      </p:sp>
      <p:sp>
        <p:nvSpPr>
          <p:cNvPr id="101" name="Google Shape;101;p13"/>
          <p:cNvSpPr txBox="1"/>
          <p:nvPr/>
        </p:nvSpPr>
        <p:spPr>
          <a:xfrm>
            <a:off x="7719775" y="4753225"/>
            <a:ext cx="10476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07" name="Google Shape;107;p14"/>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Renting Your Own Apartment</a:t>
            </a:r>
            <a:endParaRPr sz="1000"/>
          </a:p>
        </p:txBody>
      </p:sp>
      <p:sp>
        <p:nvSpPr>
          <p:cNvPr id="108" name="Google Shape;108;p14"/>
          <p:cNvSpPr txBox="1"/>
          <p:nvPr/>
        </p:nvSpPr>
        <p:spPr>
          <a:xfrm>
            <a:off x="533325" y="1149375"/>
            <a:ext cx="8253000" cy="320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 sz="2800">
                <a:solidFill>
                  <a:srgbClr val="FF0000"/>
                </a:solidFill>
                <a:latin typeface="Gill Sans"/>
                <a:ea typeface="Gill Sans"/>
                <a:cs typeface="Gill Sans"/>
                <a:sym typeface="Gill Sans"/>
              </a:rPr>
              <a:t>Common Terms: </a:t>
            </a:r>
            <a:endParaRPr>
              <a:solidFill>
                <a:schemeClr val="dk1"/>
              </a:solidFill>
            </a:endParaRPr>
          </a:p>
          <a:p>
            <a:pPr indent="-393700" lvl="0" marL="457200" rtl="0" algn="ctr">
              <a:spcBef>
                <a:spcPts val="0"/>
              </a:spcBef>
              <a:spcAft>
                <a:spcPts val="0"/>
              </a:spcAft>
              <a:buClr>
                <a:schemeClr val="dk1"/>
              </a:buClr>
              <a:buSzPts val="1800"/>
              <a:buFont typeface="Noto Sans Symbols"/>
              <a:buChar char="⮚"/>
            </a:pPr>
            <a:r>
              <a:rPr lang="en" sz="1800">
                <a:solidFill>
                  <a:schemeClr val="dk1"/>
                </a:solidFill>
                <a:latin typeface="Gill Sans"/>
                <a:ea typeface="Gill Sans"/>
                <a:cs typeface="Gill Sans"/>
                <a:sym typeface="Gill Sans"/>
              </a:rPr>
              <a:t>Landlord- the person who owns the property. </a:t>
            </a:r>
            <a:endParaRPr sz="1800">
              <a:solidFill>
                <a:schemeClr val="dk1"/>
              </a:solidFill>
            </a:endParaRPr>
          </a:p>
          <a:p>
            <a:pPr indent="0" lvl="0" marL="177800" rtl="0" algn="l">
              <a:spcBef>
                <a:spcPts val="0"/>
              </a:spcBef>
              <a:spcAft>
                <a:spcPts val="0"/>
              </a:spcAft>
              <a:buClr>
                <a:schemeClr val="dk1"/>
              </a:buClr>
              <a:buSzPts val="2800"/>
              <a:buFont typeface="Noto Sans Symbols"/>
              <a:buNone/>
            </a:pPr>
            <a:r>
              <a:t/>
            </a:r>
            <a:endParaRPr sz="1800">
              <a:solidFill>
                <a:schemeClr val="dk1"/>
              </a:solidFill>
              <a:latin typeface="Gill Sans"/>
              <a:ea typeface="Gill Sans"/>
              <a:cs typeface="Gill Sans"/>
              <a:sym typeface="Gill Sans"/>
            </a:endParaRPr>
          </a:p>
          <a:p>
            <a:pPr indent="-393700" lvl="0" marL="457200" rtl="0" algn="ctr">
              <a:spcBef>
                <a:spcPts val="0"/>
              </a:spcBef>
              <a:spcAft>
                <a:spcPts val="0"/>
              </a:spcAft>
              <a:buClr>
                <a:schemeClr val="dk1"/>
              </a:buClr>
              <a:buSzPts val="1800"/>
              <a:buFont typeface="Noto Sans Symbols"/>
              <a:buChar char="⮚"/>
            </a:pPr>
            <a:r>
              <a:rPr lang="en" sz="1800">
                <a:solidFill>
                  <a:schemeClr val="dk1"/>
                </a:solidFill>
                <a:latin typeface="Gill Sans"/>
                <a:ea typeface="Gill Sans"/>
                <a:cs typeface="Gill Sans"/>
                <a:sym typeface="Gill Sans"/>
              </a:rPr>
              <a:t>Lease Agreement or Lease- a legal contract between the landlord and renter that covers the length of time, price, and services included ie electricity, water, garbage, internet. If the renter or landlord breaks the lease, they may be forced to pay a fine or even go to court. </a:t>
            </a:r>
            <a:endParaRPr sz="1800">
              <a:solidFill>
                <a:schemeClr val="dk1"/>
              </a:solidFill>
            </a:endParaRPr>
          </a:p>
          <a:p>
            <a:pPr indent="0" lvl="0" marL="177800" rtl="0" algn="l">
              <a:spcBef>
                <a:spcPts val="0"/>
              </a:spcBef>
              <a:spcAft>
                <a:spcPts val="0"/>
              </a:spcAft>
              <a:buClr>
                <a:schemeClr val="dk1"/>
              </a:buClr>
              <a:buSzPts val="2800"/>
              <a:buFont typeface="Noto Sans Symbols"/>
              <a:buNone/>
            </a:pPr>
            <a:r>
              <a:t/>
            </a:r>
            <a:endParaRPr sz="1800">
              <a:solidFill>
                <a:schemeClr val="dk1"/>
              </a:solidFill>
              <a:latin typeface="Gill Sans"/>
              <a:ea typeface="Gill Sans"/>
              <a:cs typeface="Gill Sans"/>
              <a:sym typeface="Gill Sans"/>
            </a:endParaRPr>
          </a:p>
          <a:p>
            <a:pPr indent="-393700" lvl="0" marL="457200" rtl="0" algn="ctr">
              <a:spcBef>
                <a:spcPts val="0"/>
              </a:spcBef>
              <a:spcAft>
                <a:spcPts val="0"/>
              </a:spcAft>
              <a:buClr>
                <a:schemeClr val="dk1"/>
              </a:buClr>
              <a:buSzPts val="1800"/>
              <a:buFont typeface="Noto Sans Symbols"/>
              <a:buChar char="⮚"/>
            </a:pPr>
            <a:r>
              <a:rPr lang="en" sz="1800">
                <a:solidFill>
                  <a:schemeClr val="dk1"/>
                </a:solidFill>
                <a:latin typeface="Gill Sans"/>
                <a:ea typeface="Gill Sans"/>
                <a:cs typeface="Gill Sans"/>
                <a:sym typeface="Gill Sans"/>
              </a:rPr>
              <a:t>Rent- monthly payment made to the landlord.</a:t>
            </a:r>
            <a:endParaRPr sz="18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09" name="Google Shape;109;p14"/>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15" name="Google Shape;115;p15"/>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Renting Your Own Apartment</a:t>
            </a:r>
            <a:endParaRPr sz="1000"/>
          </a:p>
        </p:txBody>
      </p:sp>
      <p:sp>
        <p:nvSpPr>
          <p:cNvPr id="116" name="Google Shape;116;p15"/>
          <p:cNvSpPr txBox="1"/>
          <p:nvPr/>
        </p:nvSpPr>
        <p:spPr>
          <a:xfrm>
            <a:off x="533325" y="1149375"/>
            <a:ext cx="8253000" cy="347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 sz="2800">
                <a:solidFill>
                  <a:srgbClr val="FF0000"/>
                </a:solidFill>
                <a:latin typeface="Gill Sans"/>
                <a:ea typeface="Gill Sans"/>
                <a:cs typeface="Gill Sans"/>
                <a:sym typeface="Gill Sans"/>
              </a:rPr>
              <a:t>Common Terms: </a:t>
            </a:r>
            <a:endParaRPr>
              <a:solidFill>
                <a:schemeClr val="dk1"/>
              </a:solidFill>
            </a:endParaRPr>
          </a:p>
          <a:p>
            <a:pPr indent="-342900" lvl="0" marL="457200" rtl="0" algn="ctr">
              <a:spcBef>
                <a:spcPts val="0"/>
              </a:spcBef>
              <a:spcAft>
                <a:spcPts val="0"/>
              </a:spcAft>
              <a:buClr>
                <a:schemeClr val="dk1"/>
              </a:buClr>
              <a:buSzPts val="1800"/>
              <a:buFont typeface="Noto Sans Symbols"/>
              <a:buChar char="⮚"/>
            </a:pPr>
            <a:r>
              <a:rPr lang="en" sz="1800">
                <a:solidFill>
                  <a:schemeClr val="dk1"/>
                </a:solidFill>
                <a:latin typeface="Gill Sans"/>
                <a:ea typeface="Gill Sans"/>
                <a:cs typeface="Gill Sans"/>
                <a:sym typeface="Gill Sans"/>
              </a:rPr>
              <a:t>Deposit- amount you put down to reserve the apartment and in case any damage occurs. Can be first or last month’s rent usually returned at the end. </a:t>
            </a:r>
            <a:endParaRPr sz="1800">
              <a:solidFill>
                <a:schemeClr val="dk1"/>
              </a:solidFill>
              <a:latin typeface="Gill Sans"/>
              <a:ea typeface="Gill Sans"/>
              <a:cs typeface="Gill Sans"/>
              <a:sym typeface="Gill Sans"/>
            </a:endParaRPr>
          </a:p>
          <a:p>
            <a:pPr indent="0" lvl="0" marL="457200" rtl="0" algn="ctr">
              <a:spcBef>
                <a:spcPts val="0"/>
              </a:spcBef>
              <a:spcAft>
                <a:spcPts val="0"/>
              </a:spcAft>
              <a:buNone/>
            </a:pPr>
            <a:r>
              <a:t/>
            </a:r>
            <a:endParaRPr sz="1800">
              <a:solidFill>
                <a:schemeClr val="dk1"/>
              </a:solidFill>
              <a:latin typeface="Gill Sans"/>
              <a:ea typeface="Gill Sans"/>
              <a:cs typeface="Gill Sans"/>
              <a:sym typeface="Gill Sans"/>
            </a:endParaRPr>
          </a:p>
          <a:p>
            <a:pPr indent="-342900" lvl="0" marL="457200" rtl="0" algn="ctr">
              <a:spcBef>
                <a:spcPts val="0"/>
              </a:spcBef>
              <a:spcAft>
                <a:spcPts val="0"/>
              </a:spcAft>
              <a:buClr>
                <a:schemeClr val="dk1"/>
              </a:buClr>
              <a:buSzPts val="1800"/>
              <a:buFont typeface="Noto Sans Symbols"/>
              <a:buChar char="⮚"/>
            </a:pPr>
            <a:r>
              <a:rPr lang="en" sz="1800">
                <a:solidFill>
                  <a:schemeClr val="dk1"/>
                </a:solidFill>
                <a:latin typeface="Gill Sans"/>
                <a:ea typeface="Gill Sans"/>
                <a:cs typeface="Gill Sans"/>
                <a:sym typeface="Gill Sans"/>
              </a:rPr>
              <a:t>BR- Bedroom, BA- Bathroom </a:t>
            </a:r>
            <a:endParaRPr sz="1800">
              <a:solidFill>
                <a:schemeClr val="dk1"/>
              </a:solidFill>
            </a:endParaRPr>
          </a:p>
          <a:p>
            <a:pPr indent="0" lvl="0" marL="0" rtl="0" algn="ctr">
              <a:spcBef>
                <a:spcPts val="0"/>
              </a:spcBef>
              <a:spcAft>
                <a:spcPts val="0"/>
              </a:spcAft>
              <a:buNone/>
            </a:pPr>
            <a:r>
              <a:rPr lang="en" sz="1800">
                <a:solidFill>
                  <a:schemeClr val="dk1"/>
                </a:solidFill>
                <a:latin typeface="Gill Sans"/>
                <a:ea typeface="Gill Sans"/>
                <a:cs typeface="Gill Sans"/>
                <a:sym typeface="Gill Sans"/>
              </a:rPr>
              <a:t>For example: 2BR, 1 BA means 2 bedrooms, 1 bath</a:t>
            </a:r>
            <a:endParaRPr sz="1800">
              <a:solidFill>
                <a:schemeClr val="dk1"/>
              </a:solidFill>
            </a:endParaRPr>
          </a:p>
          <a:p>
            <a:pPr indent="-342900" lvl="0" marL="457200" rtl="0" algn="ctr">
              <a:spcBef>
                <a:spcPts val="0"/>
              </a:spcBef>
              <a:spcAft>
                <a:spcPts val="0"/>
              </a:spcAft>
              <a:buClr>
                <a:schemeClr val="dk1"/>
              </a:buClr>
              <a:buSzPts val="1800"/>
              <a:buFont typeface="Noto Sans Symbols"/>
              <a:buChar char="⮚"/>
            </a:pPr>
            <a:r>
              <a:rPr lang="en" sz="1800">
                <a:solidFill>
                  <a:schemeClr val="dk1"/>
                </a:solidFill>
                <a:latin typeface="Gill Sans"/>
                <a:ea typeface="Gill Sans"/>
                <a:cs typeface="Gill Sans"/>
                <a:sym typeface="Gill Sans"/>
              </a:rPr>
              <a:t>W/D Washer/ Dryer </a:t>
            </a:r>
            <a:endParaRPr sz="1800">
              <a:solidFill>
                <a:schemeClr val="dk1"/>
              </a:solidFill>
            </a:endParaRPr>
          </a:p>
          <a:p>
            <a:pPr indent="-342900" lvl="0" marL="457200" rtl="0" algn="ctr">
              <a:spcBef>
                <a:spcPts val="0"/>
              </a:spcBef>
              <a:spcAft>
                <a:spcPts val="0"/>
              </a:spcAft>
              <a:buClr>
                <a:schemeClr val="dk1"/>
              </a:buClr>
              <a:buSzPts val="1800"/>
              <a:buFont typeface="Noto Sans Symbols"/>
              <a:buChar char="⮚"/>
            </a:pPr>
            <a:r>
              <a:rPr lang="en" sz="1800">
                <a:solidFill>
                  <a:schemeClr val="dk1"/>
                </a:solidFill>
                <a:latin typeface="Gill Sans"/>
                <a:ea typeface="Gill Sans"/>
                <a:cs typeface="Gill Sans"/>
                <a:sym typeface="Gill Sans"/>
              </a:rPr>
              <a:t>Sqft or ft2- square footage (size) of the apartment</a:t>
            </a:r>
            <a:endParaRPr sz="1800">
              <a:solidFill>
                <a:schemeClr val="dk1"/>
              </a:solidFill>
            </a:endParaRPr>
          </a:p>
          <a:p>
            <a:pPr indent="-342900" lvl="0" marL="457200" rtl="0" algn="ctr">
              <a:spcBef>
                <a:spcPts val="0"/>
              </a:spcBef>
              <a:spcAft>
                <a:spcPts val="0"/>
              </a:spcAft>
              <a:buClr>
                <a:schemeClr val="dk1"/>
              </a:buClr>
              <a:buSzPts val="1800"/>
              <a:buFont typeface="Noto Sans Symbols"/>
              <a:buChar char="⮚"/>
            </a:pPr>
            <a:r>
              <a:rPr lang="en" sz="1800">
                <a:solidFill>
                  <a:schemeClr val="dk1"/>
                </a:solidFill>
                <a:latin typeface="Gill Sans"/>
                <a:ea typeface="Gill Sans"/>
                <a:cs typeface="Gill Sans"/>
                <a:sym typeface="Gill Sans"/>
              </a:rPr>
              <a:t>Pet friendly- may require a pet deposit (see above)</a:t>
            </a:r>
            <a:endParaRPr sz="1800">
              <a:solidFill>
                <a:schemeClr val="dk1"/>
              </a:solidFill>
            </a:endParaRPr>
          </a:p>
          <a:p>
            <a:pPr indent="-342900" lvl="0" marL="457200" rtl="0" algn="ctr">
              <a:spcBef>
                <a:spcPts val="0"/>
              </a:spcBef>
              <a:spcAft>
                <a:spcPts val="0"/>
              </a:spcAft>
              <a:buClr>
                <a:schemeClr val="dk1"/>
              </a:buClr>
              <a:buSzPts val="1800"/>
              <a:buFont typeface="Noto Sans Symbols"/>
              <a:buChar char="⮚"/>
            </a:pPr>
            <a:r>
              <a:rPr lang="en" sz="1800">
                <a:solidFill>
                  <a:schemeClr val="dk1"/>
                </a:solidFill>
                <a:latin typeface="Gill Sans"/>
                <a:ea typeface="Gill Sans"/>
                <a:cs typeface="Gill Sans"/>
                <a:sym typeface="Gill Sans"/>
              </a:rPr>
              <a:t>Studio Apartment- all rooms, except bathroom, are open and in one room</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17" name="Google Shape;117;p15"/>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23" name="Google Shape;123;p16"/>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Renting Your Own Apartment</a:t>
            </a:r>
            <a:endParaRPr sz="1000"/>
          </a:p>
        </p:txBody>
      </p:sp>
      <p:sp>
        <p:nvSpPr>
          <p:cNvPr id="124" name="Google Shape;124;p16"/>
          <p:cNvSpPr txBox="1"/>
          <p:nvPr/>
        </p:nvSpPr>
        <p:spPr>
          <a:xfrm>
            <a:off x="533325" y="1149375"/>
            <a:ext cx="8253000" cy="360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You can lease an apartment for one month, three months, six months, or a year, with the most common being a year. </a:t>
            </a:r>
            <a:endParaRPr sz="1800">
              <a:solidFill>
                <a:schemeClr val="dk1"/>
              </a:solidFill>
            </a:endParaRPr>
          </a:p>
          <a:p>
            <a:pPr indent="0" lvl="0" marL="0" rtl="0" algn="ctr">
              <a:spcBef>
                <a:spcPts val="0"/>
              </a:spcBef>
              <a:spcAft>
                <a:spcPts val="0"/>
              </a:spcAft>
              <a:buClr>
                <a:schemeClr val="dk1"/>
              </a:buClr>
              <a:buFont typeface="Arial"/>
              <a:buNone/>
            </a:pPr>
            <a:r>
              <a:t/>
            </a:r>
            <a:endParaRPr sz="18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The shorter the lease, the more expensive the monthly rent since the landlord may have to find another renter. </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For example</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1 year- $1,200</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6 months- $1,400</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3 months- $1,500</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1 month- $1,800</a:t>
            </a:r>
            <a:endParaRPr sz="1800">
              <a:solidFill>
                <a:srgbClr val="FF0000"/>
              </a:solidFill>
              <a:latin typeface="Gill Sans"/>
              <a:ea typeface="Gill Sans"/>
              <a:cs typeface="Gill Sans"/>
              <a:sym typeface="Gill Sans"/>
            </a:endParaRPr>
          </a:p>
          <a:p>
            <a:pPr indent="0" lvl="0" marL="45720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25" name="Google Shape;125;p16"/>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31" name="Google Shape;131;p17"/>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Renting Your Own Apartment</a:t>
            </a:r>
            <a:endParaRPr sz="1000"/>
          </a:p>
        </p:txBody>
      </p:sp>
      <p:sp>
        <p:nvSpPr>
          <p:cNvPr id="132" name="Google Shape;132;p17"/>
          <p:cNvSpPr txBox="1"/>
          <p:nvPr/>
        </p:nvSpPr>
        <p:spPr>
          <a:xfrm>
            <a:off x="533325" y="1149375"/>
            <a:ext cx="8253000" cy="360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You can lease an apartment for one month, three months, six months, or a year, with the most common being a year. </a:t>
            </a:r>
            <a:endParaRPr sz="1800">
              <a:solidFill>
                <a:schemeClr val="dk1"/>
              </a:solidFill>
            </a:endParaRPr>
          </a:p>
          <a:p>
            <a:pPr indent="0" lvl="0" marL="0" rtl="0" algn="ctr">
              <a:spcBef>
                <a:spcPts val="0"/>
              </a:spcBef>
              <a:spcAft>
                <a:spcPts val="0"/>
              </a:spcAft>
              <a:buClr>
                <a:schemeClr val="dk1"/>
              </a:buClr>
              <a:buFont typeface="Arial"/>
              <a:buNone/>
            </a:pPr>
            <a:r>
              <a:t/>
            </a:r>
            <a:endParaRPr sz="18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The shorter the lease, the more expensive the monthly rent since the landlord may have to find another renter. </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For example</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1 year- $1,200</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6 months- $1,400</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3 months- $1,500</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1 month- $1,800</a:t>
            </a:r>
            <a:endParaRPr sz="1800">
              <a:solidFill>
                <a:srgbClr val="FF0000"/>
              </a:solidFill>
              <a:latin typeface="Gill Sans"/>
              <a:ea typeface="Gill Sans"/>
              <a:cs typeface="Gill Sans"/>
              <a:sym typeface="Gill Sans"/>
            </a:endParaRPr>
          </a:p>
          <a:p>
            <a:pPr indent="0" lvl="0" marL="45720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33" name="Google Shape;133;p17"/>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pic>
        <p:nvPicPr>
          <p:cNvPr id="134" name="Google Shape;134;p17"/>
          <p:cNvPicPr preferRelativeResize="0"/>
          <p:nvPr/>
        </p:nvPicPr>
        <p:blipFill rotWithShape="1">
          <a:blip r:embed="rId3">
            <a:alphaModFix/>
          </a:blip>
          <a:srcRect b="0" l="0" r="0" t="0"/>
          <a:stretch/>
        </p:blipFill>
        <p:spPr>
          <a:xfrm>
            <a:off x="226850" y="2639475"/>
            <a:ext cx="3479374" cy="240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40" name="Google Shape;140;p18"/>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Renting Your Own Apartment</a:t>
            </a:r>
            <a:endParaRPr sz="1000"/>
          </a:p>
        </p:txBody>
      </p:sp>
      <p:sp>
        <p:nvSpPr>
          <p:cNvPr id="141" name="Google Shape;141;p18"/>
          <p:cNvSpPr txBox="1"/>
          <p:nvPr/>
        </p:nvSpPr>
        <p:spPr>
          <a:xfrm>
            <a:off x="533325" y="1149375"/>
            <a:ext cx="82530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Why would a shorter lease be a good idea? </a:t>
            </a:r>
            <a:endParaRPr sz="1800">
              <a:solidFill>
                <a:schemeClr val="dk1"/>
              </a:solidFill>
            </a:endParaRPr>
          </a:p>
          <a:p>
            <a:pPr indent="0" lvl="0" marL="0" rtl="0" algn="ctr">
              <a:spcBef>
                <a:spcPts val="0"/>
              </a:spcBef>
              <a:spcAft>
                <a:spcPts val="0"/>
              </a:spcAft>
              <a:buClr>
                <a:schemeClr val="dk1"/>
              </a:buClr>
              <a:buFont typeface="Arial"/>
              <a:buNone/>
            </a:pPr>
            <a:r>
              <a:t/>
            </a:r>
            <a:endParaRPr sz="18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You are moving to Chicago for a new job. You have only been to Chicago a few times for the interview and a vacation. You get a 3 month lease, which gives you time to explore the city and perhaps find a better located or more affordable apartment. </a:t>
            </a:r>
            <a:endParaRPr sz="1800">
              <a:solidFill>
                <a:schemeClr val="dk1"/>
              </a:solidFill>
              <a:latin typeface="Gill Sans"/>
              <a:ea typeface="Gill Sans"/>
              <a:cs typeface="Gill Sans"/>
              <a:sym typeface="Gill Sans"/>
            </a:endParaRPr>
          </a:p>
          <a:p>
            <a:pPr indent="0" lvl="0" marL="45720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42" name="Google Shape;142;p18"/>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pic>
        <p:nvPicPr>
          <p:cNvPr id="143" name="Google Shape;143;p18"/>
          <p:cNvPicPr preferRelativeResize="0"/>
          <p:nvPr/>
        </p:nvPicPr>
        <p:blipFill rotWithShape="1">
          <a:blip r:embed="rId3">
            <a:alphaModFix/>
          </a:blip>
          <a:srcRect b="0" l="0" r="0" t="0"/>
          <a:stretch/>
        </p:blipFill>
        <p:spPr>
          <a:xfrm>
            <a:off x="335193" y="2786360"/>
            <a:ext cx="2697392" cy="2246769"/>
          </a:xfrm>
          <a:prstGeom prst="rect">
            <a:avLst/>
          </a:prstGeom>
          <a:noFill/>
          <a:ln>
            <a:noFill/>
          </a:ln>
        </p:spPr>
      </p:pic>
      <p:pic>
        <p:nvPicPr>
          <p:cNvPr id="144" name="Google Shape;144;p18"/>
          <p:cNvPicPr preferRelativeResize="0"/>
          <p:nvPr/>
        </p:nvPicPr>
        <p:blipFill rotWithShape="1">
          <a:blip r:embed="rId4">
            <a:alphaModFix/>
          </a:blip>
          <a:srcRect b="0" l="0" r="0" t="0"/>
          <a:stretch/>
        </p:blipFill>
        <p:spPr>
          <a:xfrm>
            <a:off x="2822070" y="2855108"/>
            <a:ext cx="3076673" cy="2227736"/>
          </a:xfrm>
          <a:prstGeom prst="rect">
            <a:avLst/>
          </a:prstGeom>
          <a:noFill/>
          <a:ln>
            <a:noFill/>
          </a:ln>
        </p:spPr>
      </p:pic>
      <p:pic>
        <p:nvPicPr>
          <p:cNvPr id="145" name="Google Shape;145;p18"/>
          <p:cNvPicPr preferRelativeResize="0"/>
          <p:nvPr/>
        </p:nvPicPr>
        <p:blipFill rotWithShape="1">
          <a:blip r:embed="rId5">
            <a:alphaModFix/>
          </a:blip>
          <a:srcRect b="0" l="0" r="0" t="0"/>
          <a:stretch/>
        </p:blipFill>
        <p:spPr>
          <a:xfrm>
            <a:off x="5270025" y="2747550"/>
            <a:ext cx="3834375" cy="1741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51" name="Google Shape;151;p19"/>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Renting Your Own Apartment</a:t>
            </a:r>
            <a:endParaRPr sz="1000"/>
          </a:p>
        </p:txBody>
      </p:sp>
      <p:sp>
        <p:nvSpPr>
          <p:cNvPr id="152" name="Google Shape;152;p19"/>
          <p:cNvSpPr txBox="1"/>
          <p:nvPr/>
        </p:nvSpPr>
        <p:spPr>
          <a:xfrm>
            <a:off x="533325" y="1149375"/>
            <a:ext cx="82530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Available apartments can be found on Craigslist, apartments.com, in the paper, or just walking around. </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Do your research and always tour the apartment before renting it. </a:t>
            </a:r>
            <a:endParaRPr sz="1800">
              <a:solidFill>
                <a:schemeClr val="dk1"/>
              </a:solidFill>
              <a:latin typeface="Gill Sans"/>
              <a:ea typeface="Gill Sans"/>
              <a:cs typeface="Gill Sans"/>
              <a:sym typeface="Gill Sans"/>
            </a:endParaRPr>
          </a:p>
          <a:p>
            <a:pPr indent="0" lvl="0" marL="45720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53" name="Google Shape;153;p19"/>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pic>
        <p:nvPicPr>
          <p:cNvPr id="154" name="Google Shape;154;p19"/>
          <p:cNvPicPr preferRelativeResize="0"/>
          <p:nvPr/>
        </p:nvPicPr>
        <p:blipFill rotWithShape="1">
          <a:blip r:embed="rId3">
            <a:alphaModFix/>
          </a:blip>
          <a:srcRect b="0" l="0" r="0" t="0"/>
          <a:stretch/>
        </p:blipFill>
        <p:spPr>
          <a:xfrm>
            <a:off x="865175" y="2104575"/>
            <a:ext cx="7136102" cy="2593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0"/>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60" name="Google Shape;160;p20"/>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Renting Your Own Apartment</a:t>
            </a:r>
            <a:endParaRPr sz="1000"/>
          </a:p>
        </p:txBody>
      </p:sp>
      <p:sp>
        <p:nvSpPr>
          <p:cNvPr id="161" name="Google Shape;161;p20"/>
          <p:cNvSpPr txBox="1"/>
          <p:nvPr/>
        </p:nvSpPr>
        <p:spPr>
          <a:xfrm>
            <a:off x="533325" y="1149375"/>
            <a:ext cx="8253000" cy="347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 sz="2800">
                <a:solidFill>
                  <a:srgbClr val="FF0000"/>
                </a:solidFill>
                <a:latin typeface="Gill Sans"/>
                <a:ea typeface="Gill Sans"/>
                <a:cs typeface="Gill Sans"/>
                <a:sym typeface="Gill Sans"/>
              </a:rPr>
              <a:t>To Roommate or not to Roommate? </a:t>
            </a:r>
            <a:endParaRPr>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Pros:</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 The main cost of a rental goes into the kitchen and living room. </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To have roommates is always the cheaper option than living alone.</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For example 1 BR, 1 BA could be $1,200, whereas a 2 BR, 1 BA is $1,400 saving you $500. The more roommates the better 4 BR, 2 BA $2,000 equals $500 a person. </a:t>
            </a:r>
            <a:endParaRPr sz="1800">
              <a:solidFill>
                <a:schemeClr val="dk1"/>
              </a:solidFill>
            </a:endParaRPr>
          </a:p>
          <a:p>
            <a:pPr indent="0" lvl="0" marL="0" rtl="0" algn="ctr">
              <a:spcBef>
                <a:spcPts val="0"/>
              </a:spcBef>
              <a:spcAft>
                <a:spcPts val="0"/>
              </a:spcAft>
              <a:buNone/>
            </a:pPr>
            <a:r>
              <a:t/>
            </a:r>
            <a:endParaRPr sz="18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Cons: </a:t>
            </a:r>
            <a:endParaRPr sz="1800">
              <a:solidFill>
                <a:schemeClr val="dk1"/>
              </a:solidFill>
            </a:endParaRPr>
          </a:p>
          <a:p>
            <a:pPr indent="0" lvl="0" marL="0" rtl="0" algn="ctr">
              <a:spcBef>
                <a:spcPts val="0"/>
              </a:spcBef>
              <a:spcAft>
                <a:spcPts val="0"/>
              </a:spcAft>
              <a:buClr>
                <a:schemeClr val="dk1"/>
              </a:buClr>
              <a:buFont typeface="Arial"/>
              <a:buNone/>
            </a:pPr>
            <a:r>
              <a:rPr lang="en" sz="1800">
                <a:solidFill>
                  <a:schemeClr val="dk1"/>
                </a:solidFill>
                <a:latin typeface="Gill Sans"/>
                <a:ea typeface="Gill Sans"/>
                <a:cs typeface="Gill Sans"/>
                <a:sym typeface="Gill Sans"/>
              </a:rPr>
              <a:t>You are sharing your space with another person. You may not get along with the person. </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62" name="Google Shape;162;p20"/>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